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notesMasterIdLst>
    <p:notesMasterId r:id="rId22"/>
  </p:notesMasterIdLst>
  <p:sldIdLst>
    <p:sldId id="269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65" r:id="rId16"/>
    <p:sldId id="261" r:id="rId17"/>
    <p:sldId id="262" r:id="rId18"/>
    <p:sldId id="263" r:id="rId19"/>
    <p:sldId id="266" r:id="rId20"/>
    <p:sldId id="28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18" autoAdjust="0"/>
  </p:normalViewPr>
  <p:slideViewPr>
    <p:cSldViewPr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AB80A-194E-4EF1-A300-55ECE8532C4C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167B6-598D-48F8-ABE7-2669F8AEB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515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C0906-10AD-4362-BD48-FFA95D405E77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C0906-10AD-4362-BD48-FFA95D405E77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C0906-10AD-4362-BD48-FFA95D405E77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F7D47C1-4287-48EE-A154-15F6D8DA3E6A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1D57234-E96E-4BB0-8143-028DCAFB1D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D47C1-4287-48EE-A154-15F6D8DA3E6A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7234-E96E-4BB0-8143-028DCAFB1D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F7D47C1-4287-48EE-A154-15F6D8DA3E6A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1D57234-E96E-4BB0-8143-028DCAFB1D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62B1-E137-4227-89C7-2BB807ED5AA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24.11.2017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9945-F0D6-444E-9070-E2CF31FF284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753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62B1-E137-4227-89C7-2BB807ED5AA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24.11.2017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9945-F0D6-444E-9070-E2CF31FF284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179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62B1-E137-4227-89C7-2BB807ED5AA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24.11.2017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9945-F0D6-444E-9070-E2CF31FF284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415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62B1-E137-4227-89C7-2BB807ED5AA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24.11.2017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9945-F0D6-444E-9070-E2CF31FF284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881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62B1-E137-4227-89C7-2BB807ED5AA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24.11.2017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9945-F0D6-444E-9070-E2CF31FF284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05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62B1-E137-4227-89C7-2BB807ED5AA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24.11.2017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9945-F0D6-444E-9070-E2CF31FF284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895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62B1-E137-4227-89C7-2BB807ED5AA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24.11.2017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9945-F0D6-444E-9070-E2CF31FF284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703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62B1-E137-4227-89C7-2BB807ED5AA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24.11.2017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9945-F0D6-444E-9070-E2CF31FF284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825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D47C1-4287-48EE-A154-15F6D8DA3E6A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1D57234-E96E-4BB0-8143-028DCAFB1D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62B1-E137-4227-89C7-2BB807ED5AA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24.11.2017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9945-F0D6-444E-9070-E2CF31FF284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537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62B1-E137-4227-89C7-2BB807ED5AA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24.11.2017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9945-F0D6-444E-9070-E2CF31FF284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127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62B1-E137-4227-89C7-2BB807ED5AA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24.11.2017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9945-F0D6-444E-9070-E2CF31FF284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023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D47C1-4287-48EE-A154-15F6D8DA3E6A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1D57234-E96E-4BB0-8143-028DCAFB1D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F7D47C1-4287-48EE-A154-15F6D8DA3E6A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1D57234-E96E-4BB0-8143-028DCAFB1D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F7D47C1-4287-48EE-A154-15F6D8DA3E6A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1D57234-E96E-4BB0-8143-028DCAFB1D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D47C1-4287-48EE-A154-15F6D8DA3E6A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1D57234-E96E-4BB0-8143-028DCAFB1D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D47C1-4287-48EE-A154-15F6D8DA3E6A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1D57234-E96E-4BB0-8143-028DCAFB1D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D47C1-4287-48EE-A154-15F6D8DA3E6A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1D57234-E96E-4BB0-8143-028DCAFB1D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F7D47C1-4287-48EE-A154-15F6D8DA3E6A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1D57234-E96E-4BB0-8143-028DCAFB1D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F7D47C1-4287-48EE-A154-15F6D8DA3E6A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1D57234-E96E-4BB0-8143-028DCAFB1D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strips dir="rd"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4BE62B1-E137-4227-89C7-2BB807ED5AA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24.11.2017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AFD9945-F0D6-444E-9070-E2CF31FF284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950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615394" cy="6858000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>
                <a:solidFill>
                  <a:srgbClr val="7030A0"/>
                </a:solidFill>
              </a:rPr>
              <a:t>Тема урока: «Заповеди»</a:t>
            </a:r>
            <a:br>
              <a:rPr lang="ru-RU" sz="7200" dirty="0" smtClean="0">
                <a:solidFill>
                  <a:srgbClr val="7030A0"/>
                </a:solidFill>
              </a:rPr>
            </a:b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2000" dirty="0" smtClean="0">
                <a:solidFill>
                  <a:srgbClr val="0070C0"/>
                </a:solidFill>
              </a:rPr>
              <a:t>Учитель 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МКОУ «СОШ №12»</a:t>
            </a:r>
            <a:r>
              <a:rPr lang="ru-RU" sz="2000" dirty="0">
                <a:solidFill>
                  <a:srgbClr val="0070C0"/>
                </a:solidFill>
              </a:rPr>
              <a:t/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ru-RU" sz="2000" dirty="0" err="1" smtClean="0">
                <a:solidFill>
                  <a:srgbClr val="0070C0"/>
                </a:solidFill>
              </a:rPr>
              <a:t>Рылева</a:t>
            </a:r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ru-RU" sz="2000" smtClean="0">
                <a:solidFill>
                  <a:srgbClr val="0070C0"/>
                </a:solidFill>
              </a:rPr>
              <a:t>Валентина Ивановна</a:t>
            </a:r>
            <a:endParaRPr lang="ru-RU" sz="72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Documents and Settings\Оля\Рабочий стол\5.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3357562"/>
            <a:ext cx="2381260" cy="3178981"/>
          </a:xfrm>
          <a:prstGeom prst="rect">
            <a:avLst/>
          </a:prstGeom>
          <a:noFill/>
        </p:spPr>
      </p:pic>
      <p:pic>
        <p:nvPicPr>
          <p:cNvPr id="1027" name="Picture 3" descr="C:\Documents and Settings\Оля\Рабочий стол\4.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357562"/>
            <a:ext cx="2643206" cy="31432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457200"/>
            <a:ext cx="3762372" cy="10668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Calibri" pitchFamily="34" charset="0"/>
              </a:rPr>
              <a:t>   </a:t>
            </a:r>
            <a:r>
              <a:rPr lang="ru-RU" sz="4000" dirty="0" smtClean="0">
                <a:solidFill>
                  <a:srgbClr val="FF0000"/>
                </a:solidFill>
                <a:latin typeface="Calibri" pitchFamily="34" charset="0"/>
              </a:rPr>
              <a:t>Первая </a:t>
            </a:r>
            <a:r>
              <a:rPr lang="en-US" sz="4000" dirty="0" smtClean="0">
                <a:solidFill>
                  <a:srgbClr val="FF0000"/>
                </a:solidFill>
                <a:latin typeface="Calibri" pitchFamily="34" charset="0"/>
              </a:rPr>
              <a:t>  </a:t>
            </a:r>
            <a:br>
              <a:rPr lang="en-US" sz="40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Calibri" pitchFamily="34" charset="0"/>
              </a:rPr>
              <a:t> Заповедь</a:t>
            </a:r>
            <a:endParaRPr lang="ru-RU" sz="40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643438" y="1600200"/>
            <a:ext cx="4122610" cy="3900502"/>
          </a:xfrm>
        </p:spPr>
        <p:txBody>
          <a:bodyPr>
            <a:normAutofit fontScale="92500"/>
          </a:bodyPr>
          <a:lstStyle/>
          <a:p>
            <a:r>
              <a:rPr lang="ru-RU" sz="4700" dirty="0" smtClean="0">
                <a:solidFill>
                  <a:schemeClr val="tx2">
                    <a:lumMod val="90000"/>
                  </a:schemeClr>
                </a:solidFill>
                <a:latin typeface="Calibri" pitchFamily="34" charset="0"/>
              </a:rPr>
              <a:t>«</a:t>
            </a:r>
            <a:r>
              <a:rPr lang="ru-RU" sz="4700" b="1" dirty="0">
                <a:solidFill>
                  <a:schemeClr val="tx2">
                    <a:lumMod val="90000"/>
                  </a:schemeClr>
                </a:solidFill>
                <a:latin typeface="Calibri" pitchFamily="34" charset="0"/>
              </a:rPr>
              <a:t>Я, Господь Бог твой; да не будет у тебя других богов, </a:t>
            </a:r>
            <a:r>
              <a:rPr lang="en-US" sz="4700" b="1" dirty="0" smtClean="0">
                <a:solidFill>
                  <a:schemeClr val="tx2">
                    <a:lumMod val="90000"/>
                  </a:schemeClr>
                </a:solidFill>
                <a:latin typeface="Calibri" pitchFamily="34" charset="0"/>
              </a:rPr>
              <a:t>  </a:t>
            </a:r>
            <a:r>
              <a:rPr lang="ru-RU" sz="4700" b="1" dirty="0" smtClean="0">
                <a:solidFill>
                  <a:schemeClr val="tx2">
                    <a:lumMod val="90000"/>
                  </a:schemeClr>
                </a:solidFill>
                <a:latin typeface="Calibri" pitchFamily="34" charset="0"/>
              </a:rPr>
              <a:t>кроме </a:t>
            </a:r>
            <a:r>
              <a:rPr lang="en-US" sz="4700" b="1" dirty="0" smtClean="0">
                <a:solidFill>
                  <a:schemeClr val="tx2">
                    <a:lumMod val="90000"/>
                  </a:schemeClr>
                </a:solidFill>
                <a:latin typeface="Calibri" pitchFamily="34" charset="0"/>
              </a:rPr>
              <a:t> </a:t>
            </a:r>
            <a:r>
              <a:rPr lang="ru-RU" sz="4700" b="1" dirty="0" smtClean="0">
                <a:solidFill>
                  <a:schemeClr val="tx2">
                    <a:lumMod val="90000"/>
                  </a:schemeClr>
                </a:solidFill>
                <a:latin typeface="Calibri" pitchFamily="34" charset="0"/>
              </a:rPr>
              <a:t> Меня</a:t>
            </a:r>
            <a:r>
              <a:rPr lang="ru-RU" sz="4700" dirty="0">
                <a:solidFill>
                  <a:schemeClr val="tx2">
                    <a:lumMod val="90000"/>
                  </a:schemeClr>
                </a:solidFill>
                <a:latin typeface="Calibri" pitchFamily="34" charset="0"/>
              </a:rPr>
              <a:t>».</a:t>
            </a:r>
          </a:p>
          <a:p>
            <a:endParaRPr lang="ru-RU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034" y="714356"/>
            <a:ext cx="3429024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003128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72066" y="457200"/>
            <a:ext cx="3690934" cy="1066800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Calibri" pitchFamily="34" charset="0"/>
              </a:rPr>
              <a:t>      Вторая   </a:t>
            </a:r>
            <a:br>
              <a:rPr lang="ru-RU" sz="44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ru-RU" sz="4400" dirty="0" smtClean="0">
                <a:solidFill>
                  <a:srgbClr val="FF0000"/>
                </a:solidFill>
                <a:latin typeface="Calibri" pitchFamily="34" charset="0"/>
              </a:rPr>
              <a:t>    Заповедь</a:t>
            </a:r>
            <a:endParaRPr lang="ru-RU" sz="4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29190" y="1571612"/>
            <a:ext cx="3836858" cy="3762388"/>
          </a:xfrm>
        </p:spPr>
        <p:txBody>
          <a:bodyPr>
            <a:normAutofit fontScale="92500" lnSpcReduction="20000"/>
          </a:bodyPr>
          <a:lstStyle/>
          <a:p>
            <a:r>
              <a:rPr lang="ru-RU" sz="6000" b="1" dirty="0" smtClean="0">
                <a:solidFill>
                  <a:schemeClr val="tx2">
                    <a:lumMod val="90000"/>
                  </a:schemeClr>
                </a:solidFill>
                <a:latin typeface="Calibri" pitchFamily="34" charset="0"/>
              </a:rPr>
              <a:t>«Не сотвори   </a:t>
            </a:r>
          </a:p>
          <a:p>
            <a:r>
              <a:rPr lang="ru-RU" sz="6000" b="1" dirty="0" smtClean="0">
                <a:solidFill>
                  <a:schemeClr val="tx2">
                    <a:lumMod val="90000"/>
                  </a:schemeClr>
                </a:solidFill>
                <a:latin typeface="Calibri" pitchFamily="34" charset="0"/>
              </a:rPr>
              <a:t>       себе   </a:t>
            </a:r>
          </a:p>
          <a:p>
            <a:r>
              <a:rPr lang="ru-RU" sz="6000" b="1" dirty="0" smtClean="0">
                <a:solidFill>
                  <a:schemeClr val="tx2">
                    <a:lumMod val="90000"/>
                  </a:schemeClr>
                </a:solidFill>
                <a:latin typeface="Calibri" pitchFamily="34" charset="0"/>
              </a:rPr>
              <a:t>    кумира».</a:t>
            </a:r>
            <a:r>
              <a:rPr lang="ru-RU" sz="6000" dirty="0" smtClean="0">
                <a:solidFill>
                  <a:schemeClr val="tx2">
                    <a:lumMod val="90000"/>
                  </a:schemeClr>
                </a:solidFill>
                <a:latin typeface="Calibri" pitchFamily="34" charset="0"/>
              </a:rPr>
              <a:t> </a:t>
            </a:r>
          </a:p>
          <a:p>
            <a:endParaRPr lang="ru-RU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71480"/>
            <a:ext cx="3938613" cy="585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4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642918"/>
            <a:ext cx="3938613" cy="585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075242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143504" y="457200"/>
            <a:ext cx="3619496" cy="1066800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Calibri" pitchFamily="34" charset="0"/>
              </a:rPr>
              <a:t>     Третья       </a:t>
            </a:r>
            <a:br>
              <a:rPr lang="ru-RU" sz="44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ru-RU" sz="4400" dirty="0" smtClean="0">
                <a:solidFill>
                  <a:srgbClr val="FF0000"/>
                </a:solidFill>
                <a:latin typeface="Calibri" pitchFamily="34" charset="0"/>
              </a:rPr>
              <a:t>   Заповедь </a:t>
            </a:r>
            <a:endParaRPr lang="ru-RU" sz="4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214942" y="1571612"/>
            <a:ext cx="3429024" cy="3762388"/>
          </a:xfrm>
        </p:spPr>
        <p:txBody>
          <a:bodyPr>
            <a:normAutofit fontScale="85000" lnSpcReduction="10000"/>
          </a:bodyPr>
          <a:lstStyle/>
          <a:p>
            <a:r>
              <a:rPr lang="ru-RU" sz="4000" dirty="0" smtClean="0">
                <a:solidFill>
                  <a:schemeClr val="tx2">
                    <a:lumMod val="90000"/>
                  </a:schemeClr>
                </a:solidFill>
                <a:latin typeface="Calibri" pitchFamily="34" charset="0"/>
              </a:rPr>
              <a:t>«</a:t>
            </a:r>
            <a:r>
              <a:rPr lang="ru-RU" sz="4000" b="1" dirty="0" smtClean="0">
                <a:solidFill>
                  <a:schemeClr val="tx2">
                    <a:lumMod val="90000"/>
                  </a:schemeClr>
                </a:solidFill>
                <a:latin typeface="Calibri" pitchFamily="34" charset="0"/>
              </a:rPr>
              <a:t>Не произноси имени Божьего напрасно. Свято имя Божие, почитай (уважай его)». </a:t>
            </a:r>
            <a:endParaRPr lang="ru-RU" sz="4000" dirty="0" smtClean="0">
              <a:solidFill>
                <a:schemeClr val="tx2">
                  <a:lumMod val="90000"/>
                </a:schemeClr>
              </a:solidFill>
              <a:latin typeface="Calibri" pitchFamily="34" charset="0"/>
            </a:endParaRPr>
          </a:p>
          <a:p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500042"/>
            <a:ext cx="3500462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811385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57818" y="457200"/>
            <a:ext cx="3405182" cy="106680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Calibri" pitchFamily="34" charset="0"/>
              </a:rPr>
              <a:t>   Четвертая    </a:t>
            </a:r>
            <a:br>
              <a:rPr lang="ru-RU" sz="40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Calibri" pitchFamily="34" charset="0"/>
              </a:rPr>
              <a:t>    Заповедь </a:t>
            </a:r>
            <a:endParaRPr lang="ru-RU" sz="40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7818" y="1714488"/>
            <a:ext cx="3408230" cy="4429156"/>
          </a:xfrm>
        </p:spPr>
        <p:txBody>
          <a:bodyPr>
            <a:normAutofit fontScale="85000" lnSpcReduction="20000"/>
          </a:bodyPr>
          <a:lstStyle/>
          <a:p>
            <a:r>
              <a:rPr lang="ru-RU" sz="3600" dirty="0" smtClean="0">
                <a:solidFill>
                  <a:schemeClr val="tx2">
                    <a:lumMod val="90000"/>
                  </a:schemeClr>
                </a:solidFill>
                <a:latin typeface="Calibri" pitchFamily="34" charset="0"/>
              </a:rPr>
              <a:t>«</a:t>
            </a:r>
            <a:r>
              <a:rPr lang="ru-RU" sz="3600" b="1" dirty="0" smtClean="0">
                <a:solidFill>
                  <a:schemeClr val="tx2">
                    <a:lumMod val="90000"/>
                  </a:schemeClr>
                </a:solidFill>
                <a:latin typeface="Calibri" pitchFamily="34" charset="0"/>
              </a:rPr>
              <a:t>Помни праздничный день, чтобы проводить его свято. Шесть дней работай и в них делай все дела свои, а день седьмой да будет посвящен Богу».</a:t>
            </a:r>
            <a:endParaRPr lang="ru-RU" sz="3600" dirty="0" smtClean="0">
              <a:solidFill>
                <a:schemeClr val="tx2">
                  <a:lumMod val="90000"/>
                </a:schemeClr>
              </a:solidFill>
              <a:latin typeface="Calibri" pitchFamily="34" charset="0"/>
            </a:endParaRPr>
          </a:p>
          <a:p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1" y="457200"/>
            <a:ext cx="442915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745902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Почитай отца своего и мать твою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 Где мир да лад, там и Божья благодать.</a:t>
            </a:r>
          </a:p>
          <a:p>
            <a:r>
              <a:rPr lang="ru-RU" dirty="0" smtClean="0"/>
              <a:t> На свете всё найдёшь, кроме отца и матери.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714620"/>
            <a:ext cx="57912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Не убий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 Сгубить легко, да душе каково?</a:t>
            </a:r>
          </a:p>
          <a:p>
            <a:r>
              <a:rPr lang="ru-RU" dirty="0" smtClean="0"/>
              <a:t> Насилие – яд для души.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786058"/>
            <a:ext cx="5715040" cy="379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Не кради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 Вору потакать – что самому воровать.</a:t>
            </a:r>
          </a:p>
          <a:p>
            <a:r>
              <a:rPr lang="ru-RU" dirty="0" smtClean="0"/>
              <a:t> Сколько вору не воровать. А расплаты не миновать.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6517" y="2821104"/>
            <a:ext cx="5525405" cy="3822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Не лги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 Какова ни резва будь ложь, а от правды не уйдёт.</a:t>
            </a:r>
          </a:p>
          <a:p>
            <a:r>
              <a:rPr lang="ru-RU" dirty="0" smtClean="0"/>
              <a:t> Не ищи правды в других, коли её в тебе нет.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786446" y="3286124"/>
            <a:ext cx="3143240" cy="339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Не завидуй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 Завистливому и свой хлеб не сладок.</a:t>
            </a:r>
          </a:p>
          <a:p>
            <a:r>
              <a:rPr lang="ru-RU" dirty="0" smtClean="0"/>
              <a:t> Железо ржа съедает, а завистливый от зависти</a:t>
            </a:r>
          </a:p>
          <a:p>
            <a:pPr>
              <a:buNone/>
            </a:pPr>
            <a:r>
              <a:rPr lang="ru-RU" dirty="0" smtClean="0"/>
              <a:t>   погибает.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3143248"/>
            <a:ext cx="4857784" cy="3290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857388"/>
          </a:xfrm>
        </p:spPr>
        <p:txBody>
          <a:bodyPr>
            <a:noAutofit/>
          </a:bodyPr>
          <a:lstStyle/>
          <a:p>
            <a:pPr algn="ctr"/>
            <a:r>
              <a:rPr sz="3600" b="1" smtClean="0"/>
              <a:t/>
            </a:r>
            <a:br>
              <a:rPr sz="3600" b="1" smtClean="0"/>
            </a:br>
            <a:r>
              <a:rPr lang="ru-RU" sz="3600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Главная Заповедь Иисуса Христа - любовь к Богу и ближнему</a:t>
            </a:r>
            <a:r>
              <a:rPr b="1" smtClean="0">
                <a:solidFill>
                  <a:srgbClr val="FF0000"/>
                </a:solidFill>
                <a:latin typeface="Calibri" pitchFamily="34" charset="0"/>
              </a:rPr>
              <a:t>.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b="1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b="1" smtClean="0">
                <a:solidFill>
                  <a:srgbClr val="FF0000"/>
                </a:solidFill>
                <a:latin typeface="Calibri" pitchFamily="34" charset="0"/>
              </a:rPr>
            </a:br>
            <a:endParaRPr lang="ru-RU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4" name="Содержимое 3" descr="http://fidel-kastro.ru/pravoslavie/zb/zb159.files/zb285.gif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617787" y="3009900"/>
            <a:ext cx="41433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836481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4221088" cy="2913504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ru-RU" sz="4400" dirty="0">
                <a:solidFill>
                  <a:srgbClr val="FF0000"/>
                </a:solidFill>
              </a:rPr>
              <a:t>Заповедь</a:t>
            </a:r>
            <a:r>
              <a:rPr lang="ru-RU" sz="4400" dirty="0"/>
              <a:t> – религиозное предписание, составляющее одну из моральных норм человечества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068960"/>
            <a:ext cx="4008107" cy="300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646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00562" y="152400"/>
            <a:ext cx="4186238" cy="634843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Господь повелел пророку Моисею вывести свой народ из египетского плена. Моисей повел еврейский народ через пустыню, и они подошли к горе </a:t>
            </a:r>
            <a:r>
              <a:rPr lang="ru-RU" sz="44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Синай</a:t>
            </a:r>
            <a:r>
              <a:rPr sz="4400" b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.</a:t>
            </a: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endParaRPr lang="ru-RU" sz="44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4" name="Содержимое 3" descr="C:\Documents and Settings\Оля\Local Settings\Temporary Internet Files\Content.Word\Изображение 004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4071966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710922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19212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И  сошёл Господь на  </a:t>
            </a:r>
            <a:r>
              <a:rPr lang="ru-RU" sz="3000" b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вершину </a:t>
            </a:r>
            <a:r>
              <a:rPr lang="ru-RU" sz="3000" b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горы </a:t>
            </a:r>
            <a:r>
              <a:rPr lang="ru-RU" sz="30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Синай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и призвал Господь Моисея на вершину горы, и взошёл Моисей на гору к Богу.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000240"/>
            <a:ext cx="300039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857752" y="1785926"/>
            <a:ext cx="3640160" cy="4726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6479678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142852"/>
            <a:ext cx="3214710" cy="671514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Господь возвестил пророку: «Скажи народу: если будете слушаться голоса Моего, то будете Моим народом».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6" name="Содержимое 5" descr="C:\Documents and Settings\Оля\Local Settings\Temporary Internet Files\Content.Word\Изображение 006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3929058" y="357166"/>
            <a:ext cx="4714906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833168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4777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22282" y="1600200"/>
            <a:ext cx="333438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1472" y="285729"/>
            <a:ext cx="8072494" cy="1323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FEFAC9">
                    <a:lumMod val="75000"/>
                  </a:srgbClr>
                </a:solidFill>
                <a:latin typeface="Calibri" pitchFamily="34" charset="0"/>
              </a:rPr>
              <a:t>Через три дня густое облако покрыло вершину горы. </a:t>
            </a:r>
            <a:endParaRPr lang="ru-RU" sz="4000" dirty="0">
              <a:solidFill>
                <a:srgbClr val="FEFAC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49483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3570" y="428604"/>
            <a:ext cx="3214710" cy="6000792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Сверкали молнии, гремел гром, от горы шел дым, и вся она колебалась.</a:t>
            </a:r>
            <a:endParaRPr lang="ru-RU" sz="48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28604"/>
            <a:ext cx="507209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020415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3471858" cy="656274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Моисей взошёл на гору, и там Бог дал ему две скрижали (каменные доски), на которых были написаны десять Заповедей.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endParaRPr lang="ru-RU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57166"/>
            <a:ext cx="4572032" cy="6000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346346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3071834" cy="6858048"/>
          </a:xfrm>
        </p:spPr>
        <p:txBody>
          <a:bodyPr>
            <a:noAutofit/>
          </a:bodyPr>
          <a:lstStyle/>
          <a:p>
            <a:r>
              <a:rPr lang="ru-RU" sz="2600" b="1" dirty="0" smtClean="0"/>
              <a:t> </a:t>
            </a:r>
            <a:r>
              <a:rPr lang="ru-RU" sz="2600" b="1" dirty="0" smtClean="0">
                <a:solidFill>
                  <a:srgbClr val="FF0000"/>
                </a:solidFill>
                <a:latin typeface="Calibri" pitchFamily="34" charset="0"/>
              </a:rPr>
              <a:t>Бог дал Моисею 10 заповедей. Первые  четыре Заповеди, которые   были написаны на первой скрижали, учат нас, как мы должны вести себя по отношению к Богу. На второй скрижали, были написаны Заповеди, которые учат, нас  как мы должны  относиться к другим людям. </a:t>
            </a:r>
            <a:br>
              <a:rPr lang="ru-RU" sz="2600" b="1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ru-RU" sz="2600" b="1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ru-RU" sz="2600" b="1" dirty="0" smtClean="0">
                <a:solidFill>
                  <a:srgbClr val="FF0000"/>
                </a:solidFill>
                <a:latin typeface="Calibri" pitchFamily="34" charset="0"/>
              </a:rPr>
            </a:br>
            <a:endParaRPr lang="ru-RU" sz="26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357166"/>
            <a:ext cx="5143536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273279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113</TotalTime>
  <Words>383</Words>
  <Application>Microsoft Office PowerPoint</Application>
  <PresentationFormat>Экран (4:3)</PresentationFormat>
  <Paragraphs>39</Paragraphs>
  <Slides>19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Обычная</vt:lpstr>
      <vt:lpstr>Воздушный поток</vt:lpstr>
      <vt:lpstr>Тема урока: «Заповеди»  Учитель  МКОУ «СОШ №12» Рылева Валентина Ивановна</vt:lpstr>
      <vt:lpstr>Презентация PowerPoint</vt:lpstr>
      <vt:lpstr> Господь повелел пророку Моисею вывести свой народ из египетского плена. Моисей повел еврейский народ через пустыню, и они подошли к горе Синай. </vt:lpstr>
      <vt:lpstr>И  сошёл Господь на  вершину горы Синай, и призвал Господь Моисея на вершину горы, и взошёл Моисей на гору к Богу.</vt:lpstr>
      <vt:lpstr>Господь возвестил пророку: «Скажи народу: если будете слушаться голоса Моего, то будете Моим народом».</vt:lpstr>
      <vt:lpstr>Презентация PowerPoint</vt:lpstr>
      <vt:lpstr>Сверкали молнии, гремел гром, от горы шел дым, и вся она колебалась.</vt:lpstr>
      <vt:lpstr>Моисей взошёл на гору, и там Бог дал ему две скрижали (каменные доски), на которых были написаны десять Заповедей. </vt:lpstr>
      <vt:lpstr> Бог дал Моисею 10 заповедей. Первые  четыре Заповеди, которые   были написаны на первой скрижали, учат нас, как мы должны вести себя по отношению к Богу. На второй скрижали, были написаны Заповеди, которые учат, нас  как мы должны  относиться к другим людям.   </vt:lpstr>
      <vt:lpstr>   Первая     Заповедь</vt:lpstr>
      <vt:lpstr>      Вторая        Заповедь</vt:lpstr>
      <vt:lpstr>     Третья           Заповедь </vt:lpstr>
      <vt:lpstr>   Четвертая         Заповедь </vt:lpstr>
      <vt:lpstr>Почитай отца своего и мать твою</vt:lpstr>
      <vt:lpstr>Не убий</vt:lpstr>
      <vt:lpstr>Не кради</vt:lpstr>
      <vt:lpstr>Не лги</vt:lpstr>
      <vt:lpstr>Не завидуй</vt:lpstr>
      <vt:lpstr>  Главная Заповедь Иисуса Христа - любовь к Богу и ближнему.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Пользователь</cp:lastModifiedBy>
  <cp:revision>48</cp:revision>
  <dcterms:created xsi:type="dcterms:W3CDTF">2012-05-21T14:19:42Z</dcterms:created>
  <dcterms:modified xsi:type="dcterms:W3CDTF">2017-11-24T06:17:10Z</dcterms:modified>
</cp:coreProperties>
</file>